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Slab"/>
      <p:regular r:id="rId23"/>
      <p:bold r:id="rId24"/>
    </p:embeddedFont>
    <p:embeddedFont>
      <p:font typeface="Roboto"/>
      <p:regular r:id="rId25"/>
      <p:bold r:id="rId26"/>
      <p:italic r:id="rId27"/>
      <p:boldItalic r:id="rId28"/>
    </p:embeddedFont>
    <p:embeddedFont>
      <p:font typeface="Nunito"/>
      <p:regular r:id="rId29"/>
      <p:bold r:id="rId30"/>
      <p:italic r:id="rId31"/>
      <p:boldItalic r:id="rId32"/>
    </p:embeddedFont>
    <p:embeddedFont>
      <p:font typeface="Maven Pro"/>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Slab-bold.fntdata"/><Relationship Id="rId23" Type="http://schemas.openxmlformats.org/officeDocument/2006/relationships/font" Target="fonts/RobotoSlab-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6.xml"/><Relationship Id="rId33" Type="http://schemas.openxmlformats.org/officeDocument/2006/relationships/font" Target="fonts/MavenPro-regular.fntdata"/><Relationship Id="rId10" Type="http://schemas.openxmlformats.org/officeDocument/2006/relationships/slide" Target="slides/slide5.xml"/><Relationship Id="rId32"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MavenPro-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aca24f0918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aca24f0918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aca24f0918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aca24f0918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acc458f1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acc458f1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cc458f1b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acc458f1b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acc458f1b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acc458f1b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aca24f0918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aca24f0918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aca24f0918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aca24f0918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aca24f0918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aca24f0918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aca24f0918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aca24f0918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aca24f0918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aca24f0918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aca24f0918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aca24f0918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aca24f091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aca24f091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aca24f091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aca24f091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aca24f0918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aca24f0918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aca24f091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aca24f091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aca24f091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aca24f091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19.png"/><Relationship Id="rId6"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ingenieriaindustrialonline.com/pronostico-de-la-demanda/promedio-movil/" TargetMode="External"/><Relationship Id="rId4" Type="http://schemas.openxmlformats.org/officeDocument/2006/relationships/hyperlink" Target="https://support.minitab.com/es-mx/minitab/18/help-and-how-to/modeling-statistics/time-series/supporting-topics/moving-average/what-is-a-moving-average/" TargetMode="External"/><Relationship Id="rId5" Type="http://schemas.openxmlformats.org/officeDocument/2006/relationships/hyperlink" Target="https://www.apple.com/" TargetMode="External"/><Relationship Id="rId6" Type="http://schemas.openxmlformats.org/officeDocument/2006/relationships/hyperlink" Target="https://www.merca20.com/mercado-apple-huawei/"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843050"/>
            <a:ext cx="5783400" cy="14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sz="3600">
                <a:latin typeface="Maven Pro"/>
                <a:ea typeface="Maven Pro"/>
                <a:cs typeface="Maven Pro"/>
                <a:sym typeface="Maven Pro"/>
              </a:rPr>
              <a:t>PRESENTACIÓN FINAL:APPLE DATA</a:t>
            </a:r>
            <a:endParaRPr b="1" sz="3600">
              <a:latin typeface="Maven Pro"/>
              <a:ea typeface="Maven Pro"/>
              <a:cs typeface="Maven Pro"/>
              <a:sym typeface="Maven Pro"/>
            </a:endParaRPr>
          </a:p>
          <a:p>
            <a:pPr indent="0" lvl="0" marL="0" rtl="0" algn="l">
              <a:spcBef>
                <a:spcPts val="0"/>
              </a:spcBef>
              <a:spcAft>
                <a:spcPts val="0"/>
              </a:spcAft>
              <a:buNone/>
            </a:pPr>
            <a:r>
              <a:rPr b="1" lang="es" sz="3600">
                <a:latin typeface="Maven Pro"/>
                <a:ea typeface="Maven Pro"/>
                <a:cs typeface="Maven Pro"/>
                <a:sym typeface="Maven Pro"/>
              </a:rPr>
              <a:t>Equipo 4: DATALENTED</a:t>
            </a:r>
            <a:endParaRPr b="1" sz="3600">
              <a:latin typeface="Maven Pro"/>
              <a:ea typeface="Maven Pro"/>
              <a:cs typeface="Maven Pro"/>
              <a:sym typeface="Maven Pro"/>
            </a:endParaRPr>
          </a:p>
          <a:p>
            <a:pPr indent="0" lvl="0" marL="0" rtl="0" algn="ctr">
              <a:spcBef>
                <a:spcPts val="0"/>
              </a:spcBef>
              <a:spcAft>
                <a:spcPts val="0"/>
              </a:spcAft>
              <a:buNone/>
            </a:pPr>
            <a:r>
              <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Daniela Monserrat Garcia Sotelo A01365499</a:t>
            </a:r>
            <a:endParaRPr/>
          </a:p>
          <a:p>
            <a:pPr indent="0" lvl="0" marL="0" rtl="0" algn="ctr">
              <a:spcBef>
                <a:spcPts val="0"/>
              </a:spcBef>
              <a:spcAft>
                <a:spcPts val="0"/>
              </a:spcAft>
              <a:buNone/>
            </a:pPr>
            <a:r>
              <a:rPr lang="es"/>
              <a:t>Jorge Abraham Sánchez Mora A01364653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Etapa 4: Modelado</a:t>
            </a:r>
            <a:endParaRPr/>
          </a:p>
        </p:txBody>
      </p:sp>
      <p:sp>
        <p:nvSpPr>
          <p:cNvPr id="132" name="Google Shape;132;p2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rgbClr val="FFFFFF"/>
              </a:buClr>
              <a:buSzPts val="1200"/>
              <a:buFont typeface="Arial"/>
              <a:buAutoNum type="arabicParenR"/>
            </a:pPr>
            <a:r>
              <a:rPr b="1" lang="es" sz="1200">
                <a:solidFill>
                  <a:srgbClr val="FFFFFF"/>
                </a:solidFill>
                <a:latin typeface="Arial"/>
                <a:ea typeface="Arial"/>
                <a:cs typeface="Arial"/>
                <a:sym typeface="Arial"/>
              </a:rPr>
              <a:t>Construir (codificar) el modelo de promedios móviles, cambiando 2 veces el periodo móvil.</a:t>
            </a:r>
            <a:endParaRPr b="1" sz="1200">
              <a:solidFill>
                <a:srgbClr val="FFFFFF"/>
              </a:solidFill>
              <a:latin typeface="Arial"/>
              <a:ea typeface="Arial"/>
              <a:cs typeface="Arial"/>
              <a:sym typeface="Arial"/>
            </a:endParaRPr>
          </a:p>
          <a:p>
            <a:pPr indent="0" lvl="0" marL="0" rtl="0" algn="just">
              <a:spcBef>
                <a:spcPts val="0"/>
              </a:spcBef>
              <a:spcAft>
                <a:spcPts val="0"/>
              </a:spcAft>
              <a:buNone/>
            </a:pPr>
            <a:r>
              <a:rPr lang="es" sz="1200">
                <a:solidFill>
                  <a:srgbClr val="FFFFFF"/>
                </a:solidFill>
                <a:latin typeface="Arial"/>
                <a:ea typeface="Arial"/>
                <a:cs typeface="Arial"/>
                <a:sym typeface="Arial"/>
              </a:rPr>
              <a:t>Como se puede observar en la gráfica que obtuvimos, la línea de color rojo es la más estable por lo que es la que elegiríamos, es la más estable debido a que aunque comienza con un poco de más error no brinca tanto como la azul o la verde que suben en demasía.</a:t>
            </a:r>
            <a:endParaRPr sz="1200">
              <a:solidFill>
                <a:srgbClr val="FFFFFF"/>
              </a:solidFill>
              <a:latin typeface="Arial"/>
              <a:ea typeface="Arial"/>
              <a:cs typeface="Arial"/>
              <a:sym typeface="Arial"/>
            </a:endParaRPr>
          </a:p>
          <a:p>
            <a:pPr indent="0" lvl="0" marL="457200" rtl="0" algn="just">
              <a:spcBef>
                <a:spcPts val="1000"/>
              </a:spcBef>
              <a:spcAft>
                <a:spcPts val="0"/>
              </a:spcAft>
              <a:buNone/>
            </a:pPr>
            <a:r>
              <a:t/>
            </a:r>
            <a:endParaRPr b="1" sz="1200">
              <a:solidFill>
                <a:srgbClr val="000000"/>
              </a:solidFill>
              <a:highlight>
                <a:srgbClr val="FFFFFF"/>
              </a:highlight>
              <a:latin typeface="Arial"/>
              <a:ea typeface="Arial"/>
              <a:cs typeface="Arial"/>
              <a:sym typeface="Arial"/>
            </a:endParaRPr>
          </a:p>
          <a:p>
            <a:pPr indent="0" lvl="0" marL="457200" rtl="0" algn="just">
              <a:spcBef>
                <a:spcPts val="0"/>
              </a:spcBef>
              <a:spcAft>
                <a:spcPts val="0"/>
              </a:spcAft>
              <a:buNone/>
            </a:pPr>
            <a:r>
              <a:t/>
            </a:r>
            <a:endParaRPr sz="1200">
              <a:solidFill>
                <a:srgbClr val="000000"/>
              </a:solidFill>
              <a:highlight>
                <a:srgbClr val="FFFFFF"/>
              </a:highlight>
              <a:latin typeface="Arial"/>
              <a:ea typeface="Arial"/>
              <a:cs typeface="Arial"/>
              <a:sym typeface="Arial"/>
            </a:endParaRPr>
          </a:p>
          <a:p>
            <a:pPr indent="0" lvl="0" marL="0" rtl="0" algn="l">
              <a:spcBef>
                <a:spcPts val="0"/>
              </a:spcBef>
              <a:spcAft>
                <a:spcPts val="1600"/>
              </a:spcAft>
              <a:buNone/>
            </a:pPr>
            <a:r>
              <a:t/>
            </a:r>
            <a:endParaRPr/>
          </a:p>
        </p:txBody>
      </p:sp>
      <p:pic>
        <p:nvPicPr>
          <p:cNvPr id="133" name="Google Shape;133;p22"/>
          <p:cNvPicPr preferRelativeResize="0"/>
          <p:nvPr/>
        </p:nvPicPr>
        <p:blipFill rotWithShape="1">
          <a:blip r:embed="rId3">
            <a:alphaModFix/>
          </a:blip>
          <a:srcRect b="18104" l="14118" r="13291" t="35247"/>
          <a:stretch/>
        </p:blipFill>
        <p:spPr>
          <a:xfrm>
            <a:off x="1727600" y="2477675"/>
            <a:ext cx="5429250" cy="1962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PROMEDIOS MÓVILES</a:t>
            </a:r>
            <a:endParaRPr/>
          </a:p>
        </p:txBody>
      </p:sp>
      <p:sp>
        <p:nvSpPr>
          <p:cNvPr id="139" name="Google Shape;139;p23"/>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200">
                <a:solidFill>
                  <a:srgbClr val="FFFFFF"/>
                </a:solidFill>
                <a:latin typeface="Arial"/>
                <a:ea typeface="Arial"/>
                <a:cs typeface="Arial"/>
                <a:sym typeface="Arial"/>
              </a:rPr>
              <a:t>Los promedios móviles son promedios calculados a partir de subgrupos artificiales de observaciones consecutivas.  Se utiliza cuando se quiere dar más importancia a conjuntos de datos más recientes para obtener la previsión. Cada punto de una media móvil de una serie temporal es la media aritmética de un número de puntos consecutivos de la serie, donde el número de puntos es elegido de tal manera que los efectos estacionales y / o irregulares sean eliminados.</a:t>
            </a:r>
            <a:endParaRPr sz="1200">
              <a:solidFill>
                <a:srgbClr val="FFFFFF"/>
              </a:solidFill>
              <a:latin typeface="Arial"/>
              <a:ea typeface="Arial"/>
              <a:cs typeface="Arial"/>
              <a:sym typeface="Arial"/>
            </a:endParaRPr>
          </a:p>
          <a:p>
            <a:pPr indent="-304800" lvl="0" marL="457200" rtl="0" algn="just">
              <a:spcBef>
                <a:spcPts val="1600"/>
              </a:spcBef>
              <a:spcAft>
                <a:spcPts val="0"/>
              </a:spcAft>
              <a:buClr>
                <a:srgbClr val="FFFFFF"/>
              </a:buClr>
              <a:buSzPts val="1200"/>
              <a:buFont typeface="Arial"/>
              <a:buChar char="●"/>
            </a:pPr>
            <a:r>
              <a:rPr b="1" lang="es" sz="1200">
                <a:solidFill>
                  <a:srgbClr val="FFFFFF"/>
                </a:solidFill>
                <a:latin typeface="Arial"/>
                <a:ea typeface="Arial"/>
                <a:cs typeface="Arial"/>
                <a:sym typeface="Arial"/>
              </a:rPr>
              <a:t>Promedio móvil simple</a:t>
            </a:r>
            <a:endParaRPr b="1" sz="1200">
              <a:solidFill>
                <a:srgbClr val="FFFFFF"/>
              </a:solidFill>
              <a:latin typeface="Arial"/>
              <a:ea typeface="Arial"/>
              <a:cs typeface="Arial"/>
              <a:sym typeface="Arial"/>
            </a:endParaRPr>
          </a:p>
          <a:p>
            <a:pPr indent="-304800" lvl="1" marL="914400" rtl="0" algn="just">
              <a:spcBef>
                <a:spcPts val="0"/>
              </a:spcBef>
              <a:spcAft>
                <a:spcPts val="0"/>
              </a:spcAft>
              <a:buClr>
                <a:srgbClr val="FFFFFF"/>
              </a:buClr>
              <a:buSzPts val="1200"/>
              <a:buFont typeface="Arial"/>
              <a:buChar char="○"/>
            </a:pPr>
            <a:r>
              <a:rPr lang="es" sz="1200">
                <a:solidFill>
                  <a:srgbClr val="FFFFFF"/>
                </a:solidFill>
                <a:latin typeface="Arial"/>
                <a:ea typeface="Arial"/>
                <a:cs typeface="Arial"/>
                <a:sym typeface="Arial"/>
              </a:rPr>
              <a:t>Esta técnica se usa cuando se desea darle mayor importancia a un conjunto de datos recientes y de esa manera lograr obtener un pronóstico. Cada vez que se adquiera una nueva observación, esta se debe agregar al conjunto de datos y se elimina la observación que tenga más antigüedad.</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Promedio móvil ponderado</a:t>
            </a:r>
            <a:endParaRPr b="1" sz="1200">
              <a:solidFill>
                <a:srgbClr val="FFFFFF"/>
              </a:solidFill>
              <a:latin typeface="Arial"/>
              <a:ea typeface="Arial"/>
              <a:cs typeface="Arial"/>
              <a:sym typeface="Arial"/>
            </a:endParaRPr>
          </a:p>
          <a:p>
            <a:pPr indent="-304800" lvl="1" marL="914400" rtl="0" algn="just">
              <a:spcBef>
                <a:spcPts val="0"/>
              </a:spcBef>
              <a:spcAft>
                <a:spcPts val="0"/>
              </a:spcAft>
              <a:buClr>
                <a:srgbClr val="FFFFFF"/>
              </a:buClr>
              <a:buSzPts val="1200"/>
              <a:buFont typeface="Arial"/>
              <a:buChar char="○"/>
            </a:pPr>
            <a:r>
              <a:rPr lang="es" sz="1200">
                <a:solidFill>
                  <a:srgbClr val="FFFFFF"/>
                </a:solidFill>
                <a:latin typeface="Arial"/>
                <a:ea typeface="Arial"/>
                <a:cs typeface="Arial"/>
                <a:sym typeface="Arial"/>
              </a:rPr>
              <a:t>En general se difiere que los diversos puntos de datos se pueden ponderar o asignar a un punto concreto de gran importancia. La media móvil ponderada tiene la capacidad de agregarle importancia a los puntos de datos que estén más recientes.</a:t>
            </a:r>
            <a:endParaRPr sz="1200">
              <a:solidFill>
                <a:srgbClr val="FFFFFF"/>
              </a:solidFill>
              <a:latin typeface="Arial"/>
              <a:ea typeface="Arial"/>
              <a:cs typeface="Arial"/>
              <a:sym typeface="Arial"/>
            </a:endParaRPr>
          </a:p>
          <a:p>
            <a:pPr indent="0" lvl="0" marL="0" rtl="0" algn="l">
              <a:spcBef>
                <a:spcPts val="1000"/>
              </a:spcBef>
              <a:spcAft>
                <a:spcPts val="1600"/>
              </a:spcAft>
              <a:buNone/>
            </a:pPr>
            <a:r>
              <a:t/>
            </a:r>
            <a:endParaRPr/>
          </a:p>
        </p:txBody>
      </p:sp>
      <p:pic>
        <p:nvPicPr>
          <p:cNvPr id="140" name="Google Shape;140;p23"/>
          <p:cNvPicPr preferRelativeResize="0"/>
          <p:nvPr/>
        </p:nvPicPr>
        <p:blipFill>
          <a:blip r:embed="rId3">
            <a:alphaModFix/>
          </a:blip>
          <a:stretch>
            <a:fillRect/>
          </a:stretch>
        </p:blipFill>
        <p:spPr>
          <a:xfrm>
            <a:off x="4572000" y="4127875"/>
            <a:ext cx="3812376" cy="734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BOSQUES ALEATORIOS</a:t>
            </a:r>
            <a:endParaRPr/>
          </a:p>
        </p:txBody>
      </p:sp>
      <p:sp>
        <p:nvSpPr>
          <p:cNvPr id="146" name="Google Shape;146;p24"/>
          <p:cNvSpPr txBox="1"/>
          <p:nvPr>
            <p:ph idx="1" type="body"/>
          </p:nvPr>
        </p:nvSpPr>
        <p:spPr>
          <a:xfrm>
            <a:off x="387900" y="1489825"/>
            <a:ext cx="4333800" cy="3078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s" sz="1300">
                <a:solidFill>
                  <a:srgbClr val="FFFFFF"/>
                </a:solidFill>
                <a:latin typeface="Arial"/>
                <a:ea typeface="Arial"/>
                <a:cs typeface="Arial"/>
                <a:sym typeface="Arial"/>
              </a:rPr>
              <a:t>CONCEPTO</a:t>
            </a:r>
            <a:endParaRPr b="1" sz="1300">
              <a:solidFill>
                <a:srgbClr val="FFFFFF"/>
              </a:solidFill>
              <a:latin typeface="Arial"/>
              <a:ea typeface="Arial"/>
              <a:cs typeface="Arial"/>
              <a:sym typeface="Arial"/>
            </a:endParaRPr>
          </a:p>
          <a:p>
            <a:pPr indent="0" lvl="0" marL="0" rtl="0" algn="just">
              <a:spcBef>
                <a:spcPts val="1000"/>
              </a:spcBef>
              <a:spcAft>
                <a:spcPts val="1000"/>
              </a:spcAft>
              <a:buNone/>
            </a:pPr>
            <a:r>
              <a:rPr lang="es" sz="1400">
                <a:solidFill>
                  <a:srgbClr val="FFFFFF"/>
                </a:solidFill>
                <a:latin typeface="Arial"/>
                <a:ea typeface="Arial"/>
                <a:cs typeface="Arial"/>
                <a:sym typeface="Arial"/>
              </a:rPr>
              <a:t>Los bosques aleatorios es un algoritmo de machine learning flexible y fácil de usar que produce incluso sin ajuste de parámetros, un gran resultado la mayor parte del tiempo. Es un gran algoritmo para entrenar temprano en el proceso de desarrollo del modelo, para ver cómo se desempeña y es difícil construir un mal modelo con este algoritmo debido a su simplicidad.</a:t>
            </a:r>
            <a:endParaRPr sz="2000">
              <a:solidFill>
                <a:srgbClr val="FFFFFF"/>
              </a:solidFill>
            </a:endParaRPr>
          </a:p>
        </p:txBody>
      </p:sp>
      <p:pic>
        <p:nvPicPr>
          <p:cNvPr id="147" name="Google Shape;147;p24"/>
          <p:cNvPicPr preferRelativeResize="0"/>
          <p:nvPr/>
        </p:nvPicPr>
        <p:blipFill>
          <a:blip r:embed="rId3">
            <a:alphaModFix/>
          </a:blip>
          <a:stretch>
            <a:fillRect/>
          </a:stretch>
        </p:blipFill>
        <p:spPr>
          <a:xfrm>
            <a:off x="4826825" y="1588388"/>
            <a:ext cx="4034476" cy="28817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387900" y="6368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VALIDACIÓN CRUZADA PARA SERIES DE TIEMPO</a:t>
            </a:r>
            <a:endParaRPr/>
          </a:p>
        </p:txBody>
      </p:sp>
      <p:pic>
        <p:nvPicPr>
          <p:cNvPr id="153" name="Google Shape;153;p25"/>
          <p:cNvPicPr preferRelativeResize="0"/>
          <p:nvPr/>
        </p:nvPicPr>
        <p:blipFill>
          <a:blip r:embed="rId3">
            <a:alphaModFix/>
          </a:blip>
          <a:stretch>
            <a:fillRect/>
          </a:stretch>
        </p:blipFill>
        <p:spPr>
          <a:xfrm>
            <a:off x="1513650" y="1559475"/>
            <a:ext cx="6116700" cy="3313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BOSQUES ALEATORIOS Y JUPYTER</a:t>
            </a:r>
            <a:endParaRPr/>
          </a:p>
        </p:txBody>
      </p:sp>
      <p:pic>
        <p:nvPicPr>
          <p:cNvPr id="159" name="Google Shape;159;p26"/>
          <p:cNvPicPr preferRelativeResize="0"/>
          <p:nvPr/>
        </p:nvPicPr>
        <p:blipFill>
          <a:blip r:embed="rId3">
            <a:alphaModFix/>
          </a:blip>
          <a:stretch>
            <a:fillRect/>
          </a:stretch>
        </p:blipFill>
        <p:spPr>
          <a:xfrm>
            <a:off x="920225" y="1464825"/>
            <a:ext cx="1993475" cy="1993475"/>
          </a:xfrm>
          <a:prstGeom prst="rect">
            <a:avLst/>
          </a:prstGeom>
          <a:noFill/>
          <a:ln>
            <a:noFill/>
          </a:ln>
        </p:spPr>
      </p:pic>
      <p:pic>
        <p:nvPicPr>
          <p:cNvPr id="160" name="Google Shape;160;p26"/>
          <p:cNvPicPr preferRelativeResize="0"/>
          <p:nvPr/>
        </p:nvPicPr>
        <p:blipFill>
          <a:blip r:embed="rId4">
            <a:alphaModFix/>
          </a:blip>
          <a:stretch>
            <a:fillRect/>
          </a:stretch>
        </p:blipFill>
        <p:spPr>
          <a:xfrm>
            <a:off x="2913700" y="2228613"/>
            <a:ext cx="2466975" cy="1847850"/>
          </a:xfrm>
          <a:prstGeom prst="rect">
            <a:avLst/>
          </a:prstGeom>
          <a:noFill/>
          <a:ln>
            <a:noFill/>
          </a:ln>
        </p:spPr>
      </p:pic>
      <p:pic>
        <p:nvPicPr>
          <p:cNvPr id="161" name="Google Shape;161;p26"/>
          <p:cNvPicPr preferRelativeResize="0"/>
          <p:nvPr/>
        </p:nvPicPr>
        <p:blipFill>
          <a:blip r:embed="rId5">
            <a:alphaModFix/>
          </a:blip>
          <a:stretch>
            <a:fillRect/>
          </a:stretch>
        </p:blipFill>
        <p:spPr>
          <a:xfrm>
            <a:off x="5380675" y="1464825"/>
            <a:ext cx="3375426" cy="33754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230150" y="10040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Etapa 5: Evaluación y conclusiones</a:t>
            </a:r>
            <a:endParaRPr/>
          </a:p>
        </p:txBody>
      </p:sp>
      <p:pic>
        <p:nvPicPr>
          <p:cNvPr id="167" name="Google Shape;167;p27"/>
          <p:cNvPicPr preferRelativeResize="0"/>
          <p:nvPr/>
        </p:nvPicPr>
        <p:blipFill rotWithShape="1">
          <a:blip r:embed="rId3">
            <a:alphaModFix/>
          </a:blip>
          <a:srcRect b="30597" l="18769" r="18937" t="29850"/>
          <a:stretch/>
        </p:blipFill>
        <p:spPr>
          <a:xfrm>
            <a:off x="167050" y="896175"/>
            <a:ext cx="5438775" cy="1943100"/>
          </a:xfrm>
          <a:prstGeom prst="rect">
            <a:avLst/>
          </a:prstGeom>
          <a:noFill/>
          <a:ln>
            <a:noFill/>
          </a:ln>
        </p:spPr>
      </p:pic>
      <p:pic>
        <p:nvPicPr>
          <p:cNvPr id="168" name="Google Shape;168;p27"/>
          <p:cNvPicPr preferRelativeResize="0"/>
          <p:nvPr/>
        </p:nvPicPr>
        <p:blipFill rotWithShape="1">
          <a:blip r:embed="rId4">
            <a:alphaModFix/>
          </a:blip>
          <a:srcRect b="18351" l="17941" r="18770" t="35644"/>
          <a:stretch/>
        </p:blipFill>
        <p:spPr>
          <a:xfrm>
            <a:off x="3491175" y="2839275"/>
            <a:ext cx="4976676" cy="2032625"/>
          </a:xfrm>
          <a:prstGeom prst="rect">
            <a:avLst/>
          </a:prstGeom>
          <a:noFill/>
          <a:ln>
            <a:noFill/>
          </a:ln>
        </p:spPr>
      </p:pic>
      <p:pic>
        <p:nvPicPr>
          <p:cNvPr id="169" name="Google Shape;169;p27"/>
          <p:cNvPicPr preferRelativeResize="0"/>
          <p:nvPr/>
        </p:nvPicPr>
        <p:blipFill rotWithShape="1">
          <a:blip r:embed="rId5">
            <a:alphaModFix/>
          </a:blip>
          <a:srcRect b="0" l="19894" r="18797" t="0"/>
          <a:stretch/>
        </p:blipFill>
        <p:spPr>
          <a:xfrm>
            <a:off x="6236475" y="1026637"/>
            <a:ext cx="1998500" cy="1572500"/>
          </a:xfrm>
          <a:prstGeom prst="rect">
            <a:avLst/>
          </a:prstGeom>
          <a:noFill/>
          <a:ln>
            <a:noFill/>
          </a:ln>
        </p:spPr>
      </p:pic>
      <p:pic>
        <p:nvPicPr>
          <p:cNvPr id="170" name="Google Shape;170;p27"/>
          <p:cNvPicPr preferRelativeResize="0"/>
          <p:nvPr/>
        </p:nvPicPr>
        <p:blipFill>
          <a:blip r:embed="rId6">
            <a:alphaModFix/>
          </a:blip>
          <a:stretch>
            <a:fillRect/>
          </a:stretch>
        </p:blipFill>
        <p:spPr>
          <a:xfrm>
            <a:off x="520550" y="3170473"/>
            <a:ext cx="2360550" cy="13702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Bibliografía:</a:t>
            </a:r>
            <a:endParaRPr/>
          </a:p>
        </p:txBody>
      </p:sp>
      <p:sp>
        <p:nvSpPr>
          <p:cNvPr id="176" name="Google Shape;176;p28"/>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000000"/>
                </a:solidFill>
                <a:latin typeface="Arial"/>
                <a:ea typeface="Arial"/>
                <a:cs typeface="Arial"/>
                <a:sym typeface="Arial"/>
              </a:rPr>
              <a:t>Bryan Salazar López. (2019). Promedio móvil. 15/10/2020, de Ingeniería industrial online Sitio web: </a:t>
            </a:r>
            <a:r>
              <a:rPr lang="es" sz="1200" u="sng">
                <a:solidFill>
                  <a:srgbClr val="0000FF"/>
                </a:solidFill>
                <a:latin typeface="Arial"/>
                <a:ea typeface="Arial"/>
                <a:cs typeface="Arial"/>
                <a:sym typeface="Arial"/>
                <a:hlinkClick r:id="rId3">
                  <a:extLst>
                    <a:ext uri="{A12FA001-AC4F-418D-AE19-62706E023703}">
                      <ahyp:hlinkClr val="tx"/>
                    </a:ext>
                  </a:extLst>
                </a:hlinkClick>
              </a:rPr>
              <a:t>https://www.ingenieriaindustrialonline.com/pronostico-de-la-demanda/promedio-movil/</a:t>
            </a:r>
            <a:endParaRPr sz="1200">
              <a:solidFill>
                <a:srgbClr val="0000FF"/>
              </a:solidFill>
              <a:latin typeface="Arial"/>
              <a:ea typeface="Arial"/>
              <a:cs typeface="Arial"/>
              <a:sym typeface="Arial"/>
            </a:endParaRPr>
          </a:p>
          <a:p>
            <a:pPr indent="0" lvl="0" marL="0" rtl="0" algn="l">
              <a:spcBef>
                <a:spcPts val="1000"/>
              </a:spcBef>
              <a:spcAft>
                <a:spcPts val="0"/>
              </a:spcAft>
              <a:buNone/>
            </a:pPr>
            <a:r>
              <a:rPr lang="es" sz="1200">
                <a:solidFill>
                  <a:srgbClr val="000000"/>
                </a:solidFill>
                <a:latin typeface="Arial"/>
                <a:ea typeface="Arial"/>
                <a:cs typeface="Arial"/>
                <a:sym typeface="Arial"/>
              </a:rPr>
              <a:t>Autor Desconocido. (2019). ¿Qué es un promedio móvil?. 15/10/2020, de Minitab Sitio web: </a:t>
            </a:r>
            <a:r>
              <a:rPr lang="es" sz="1200" u="sng">
                <a:solidFill>
                  <a:srgbClr val="0000FF"/>
                </a:solidFill>
                <a:latin typeface="Arial"/>
                <a:ea typeface="Arial"/>
                <a:cs typeface="Arial"/>
                <a:sym typeface="Arial"/>
                <a:hlinkClick r:id="rId4">
                  <a:extLst>
                    <a:ext uri="{A12FA001-AC4F-418D-AE19-62706E023703}">
                      <ahyp:hlinkClr val="tx"/>
                    </a:ext>
                  </a:extLst>
                </a:hlinkClick>
              </a:rPr>
              <a:t>https://support.minitab.com/es-mx/minitab/18/help-and-how-to/modeling-statistics/time-series/supporting-topics/moving-average/what-is-a-moving-average/</a:t>
            </a:r>
            <a:endParaRPr sz="1200">
              <a:solidFill>
                <a:srgbClr val="0000FF"/>
              </a:solidFill>
              <a:latin typeface="Arial"/>
              <a:ea typeface="Arial"/>
              <a:cs typeface="Arial"/>
              <a:sym typeface="Arial"/>
            </a:endParaRPr>
          </a:p>
          <a:p>
            <a:pPr indent="0" lvl="0" marL="0" rtl="0" algn="l">
              <a:spcBef>
                <a:spcPts val="1000"/>
              </a:spcBef>
              <a:spcAft>
                <a:spcPts val="0"/>
              </a:spcAft>
              <a:buNone/>
            </a:pPr>
            <a:r>
              <a:rPr lang="es" sz="1200">
                <a:solidFill>
                  <a:srgbClr val="000000"/>
                </a:solidFill>
                <a:latin typeface="Arial"/>
                <a:ea typeface="Arial"/>
                <a:cs typeface="Arial"/>
                <a:sym typeface="Arial"/>
              </a:rPr>
              <a:t>Josefina Pacheco. (2019). ¿Qué es el Promedio Móvil?. 15/10/2020, de Web y Empresas Sitio web: </a:t>
            </a:r>
            <a:r>
              <a:rPr lang="es" sz="1200">
                <a:solidFill>
                  <a:srgbClr val="0000FF"/>
                </a:solidFill>
                <a:latin typeface="Arial"/>
                <a:ea typeface="Arial"/>
                <a:cs typeface="Arial"/>
                <a:sym typeface="Arial"/>
              </a:rPr>
              <a:t>webyempresas.com/promedio-movil/</a:t>
            </a:r>
            <a:endParaRPr sz="1200">
              <a:solidFill>
                <a:srgbClr val="0000FF"/>
              </a:solidFill>
              <a:latin typeface="Arial"/>
              <a:ea typeface="Arial"/>
              <a:cs typeface="Arial"/>
              <a:sym typeface="Arial"/>
            </a:endParaRPr>
          </a:p>
          <a:p>
            <a:pPr indent="0" lvl="0" marL="0" rtl="0" algn="just">
              <a:spcBef>
                <a:spcPts val="1000"/>
              </a:spcBef>
              <a:spcAft>
                <a:spcPts val="0"/>
              </a:spcAft>
              <a:buNone/>
            </a:pPr>
            <a:r>
              <a:rPr lang="es" sz="1200">
                <a:solidFill>
                  <a:srgbClr val="000000"/>
                </a:solidFill>
                <a:latin typeface="Arial"/>
                <a:ea typeface="Arial"/>
                <a:cs typeface="Arial"/>
                <a:sym typeface="Arial"/>
              </a:rPr>
              <a:t>Apple inc.. (2020). Apple. 06/09/2020, de Apple Sitio web: </a:t>
            </a:r>
            <a:r>
              <a:rPr lang="es" sz="1200" u="sng">
                <a:solidFill>
                  <a:srgbClr val="1155CC"/>
                </a:solidFill>
                <a:latin typeface="Arial"/>
                <a:ea typeface="Arial"/>
                <a:cs typeface="Arial"/>
                <a:sym typeface="Arial"/>
                <a:hlinkClick r:id="rId5">
                  <a:extLst>
                    <a:ext uri="{A12FA001-AC4F-418D-AE19-62706E023703}">
                      <ahyp:hlinkClr val="tx"/>
                    </a:ext>
                  </a:extLst>
                </a:hlinkClick>
              </a:rPr>
              <a:t>https://www.apple.com/</a:t>
            </a:r>
            <a:endParaRPr sz="1200">
              <a:solidFill>
                <a:srgbClr val="000000"/>
              </a:solidFill>
              <a:latin typeface="Arial"/>
              <a:ea typeface="Arial"/>
              <a:cs typeface="Arial"/>
              <a:sym typeface="Arial"/>
            </a:endParaRPr>
          </a:p>
          <a:p>
            <a:pPr indent="0" lvl="0" marL="0" rtl="0" algn="just">
              <a:spcBef>
                <a:spcPts val="0"/>
              </a:spcBef>
              <a:spcAft>
                <a:spcPts val="0"/>
              </a:spcAft>
              <a:buNone/>
            </a:pPr>
            <a:r>
              <a:t/>
            </a:r>
            <a:endParaRPr sz="1200">
              <a:solidFill>
                <a:srgbClr val="000000"/>
              </a:solidFill>
              <a:latin typeface="Arial"/>
              <a:ea typeface="Arial"/>
              <a:cs typeface="Arial"/>
              <a:sym typeface="Arial"/>
            </a:endParaRPr>
          </a:p>
          <a:p>
            <a:pPr indent="0" lvl="0" marL="0" rtl="0" algn="just">
              <a:spcBef>
                <a:spcPts val="0"/>
              </a:spcBef>
              <a:spcAft>
                <a:spcPts val="0"/>
              </a:spcAft>
              <a:buNone/>
            </a:pPr>
            <a:r>
              <a:rPr lang="es" sz="1200">
                <a:solidFill>
                  <a:srgbClr val="000000"/>
                </a:solidFill>
                <a:latin typeface="Arial"/>
                <a:ea typeface="Arial"/>
                <a:cs typeface="Arial"/>
                <a:sym typeface="Arial"/>
              </a:rPr>
              <a:t>Edgar Sánchez. (2019). Participación de mercado de Apple y Huawei 2010-2018. 06/09/2020, de Merca2.0 Sitio web: </a:t>
            </a:r>
            <a:r>
              <a:rPr lang="es" sz="1200" u="sng">
                <a:solidFill>
                  <a:srgbClr val="1155CC"/>
                </a:solidFill>
                <a:latin typeface="Arial"/>
                <a:ea typeface="Arial"/>
                <a:cs typeface="Arial"/>
                <a:sym typeface="Arial"/>
                <a:hlinkClick r:id="rId6">
                  <a:extLst>
                    <a:ext uri="{A12FA001-AC4F-418D-AE19-62706E023703}">
                      <ahyp:hlinkClr val="tx"/>
                    </a:ext>
                  </a:extLst>
                </a:hlinkClick>
              </a:rPr>
              <a:t>https://www.merca20.com/mercado-apple-huawei/</a:t>
            </a:r>
            <a:endParaRPr sz="1200">
              <a:solidFill>
                <a:srgbClr val="000000"/>
              </a:solidFill>
              <a:latin typeface="Arial"/>
              <a:ea typeface="Arial"/>
              <a:cs typeface="Arial"/>
              <a:sym typeface="Arial"/>
            </a:endParaRPr>
          </a:p>
          <a:p>
            <a:pPr indent="0" lvl="0" marL="0" rtl="0" algn="just">
              <a:spcBef>
                <a:spcPts val="0"/>
              </a:spcBef>
              <a:spcAft>
                <a:spcPts val="0"/>
              </a:spcAft>
              <a:buNone/>
            </a:pPr>
            <a:r>
              <a:t/>
            </a:r>
            <a:endParaRPr sz="1200">
              <a:solidFill>
                <a:srgbClr val="000000"/>
              </a:solidFill>
              <a:highlight>
                <a:srgbClr val="FFFFFF"/>
              </a:highlight>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¿PREGUNTAS?</a:t>
            </a:r>
            <a:endParaRPr/>
          </a:p>
        </p:txBody>
      </p:sp>
      <p:pic>
        <p:nvPicPr>
          <p:cNvPr id="182" name="Google Shape;182;p29"/>
          <p:cNvPicPr preferRelativeResize="0"/>
          <p:nvPr/>
        </p:nvPicPr>
        <p:blipFill>
          <a:blip r:embed="rId3">
            <a:alphaModFix/>
          </a:blip>
          <a:stretch>
            <a:fillRect/>
          </a:stretch>
        </p:blipFill>
        <p:spPr>
          <a:xfrm>
            <a:off x="1045975" y="1327300"/>
            <a:ext cx="7052050" cy="3526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Introducción	</a:t>
            </a:r>
            <a:endParaRPr/>
          </a:p>
        </p:txBody>
      </p:sp>
      <p:sp>
        <p:nvSpPr>
          <p:cNvPr id="70" name="Google Shape;70;p1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200">
                <a:solidFill>
                  <a:srgbClr val="FFFFFF"/>
                </a:solidFill>
                <a:latin typeface="Arial"/>
                <a:ea typeface="Arial"/>
                <a:cs typeface="Arial"/>
                <a:sym typeface="Arial"/>
              </a:rPr>
              <a:t>Apple, una de las empresas más exitosas del mundo , productora de equipos electrónicos, software y servicios, es víctima de esta problemática y busca desarrollar la metodología adecuada para satisfacer las demandas netas de los clientes. </a:t>
            </a:r>
            <a:endParaRPr sz="1200">
              <a:solidFill>
                <a:srgbClr val="FFFFFF"/>
              </a:solidFill>
              <a:latin typeface="Arial"/>
              <a:ea typeface="Arial"/>
              <a:cs typeface="Arial"/>
              <a:sym typeface="Arial"/>
            </a:endParaRPr>
          </a:p>
          <a:p>
            <a:pPr indent="0" lvl="0" marL="0" rtl="0" algn="just">
              <a:spcBef>
                <a:spcPts val="0"/>
              </a:spcBef>
              <a:spcAft>
                <a:spcPts val="0"/>
              </a:spcAft>
              <a:buNone/>
            </a:pPr>
            <a:r>
              <a:t/>
            </a:r>
            <a:endParaRPr sz="1200">
              <a:solidFill>
                <a:srgbClr val="FFFFFF"/>
              </a:solidFill>
              <a:latin typeface="Arial"/>
              <a:ea typeface="Arial"/>
              <a:cs typeface="Arial"/>
              <a:sym typeface="Arial"/>
            </a:endParaRPr>
          </a:p>
          <a:p>
            <a:pPr indent="0" lvl="0" marL="0" rtl="0" algn="just">
              <a:spcBef>
                <a:spcPts val="0"/>
              </a:spcBef>
              <a:spcAft>
                <a:spcPts val="0"/>
              </a:spcAft>
              <a:buNone/>
            </a:pPr>
            <a:r>
              <a:rPr lang="es" sz="1200">
                <a:solidFill>
                  <a:srgbClr val="FFFFFF"/>
                </a:solidFill>
                <a:latin typeface="Arial"/>
                <a:ea typeface="Arial"/>
                <a:cs typeface="Arial"/>
                <a:sym typeface="Arial"/>
              </a:rPr>
              <a:t>Desde el año 2012, Apple empezó a tener un peso muy importante en el mercado mexicano, convirtiéndose en la empresa con el mayor porcentaje de demanda en el país, superando a marcas como Huawei y Samsung. (nótese en la gráfica siguiente). </a:t>
            </a:r>
            <a:endParaRPr sz="1200">
              <a:solidFill>
                <a:srgbClr val="FFFFFF"/>
              </a:solidFill>
              <a:latin typeface="Arial"/>
              <a:ea typeface="Arial"/>
              <a:cs typeface="Arial"/>
              <a:sym typeface="Arial"/>
            </a:endParaRPr>
          </a:p>
          <a:p>
            <a:pPr indent="0" lvl="0" marL="0" rtl="0" algn="l">
              <a:spcBef>
                <a:spcPts val="0"/>
              </a:spcBef>
              <a:spcAft>
                <a:spcPts val="1600"/>
              </a:spcAft>
              <a:buNone/>
            </a:pPr>
            <a:r>
              <a:t/>
            </a:r>
            <a:endParaRPr/>
          </a:p>
        </p:txBody>
      </p:sp>
      <p:pic>
        <p:nvPicPr>
          <p:cNvPr descr="Ver las imágenes de origen" id="71" name="Google Shape;71;p14"/>
          <p:cNvPicPr preferRelativeResize="0"/>
          <p:nvPr/>
        </p:nvPicPr>
        <p:blipFill>
          <a:blip r:embed="rId3">
            <a:alphaModFix/>
          </a:blip>
          <a:stretch>
            <a:fillRect/>
          </a:stretch>
        </p:blipFill>
        <p:spPr>
          <a:xfrm>
            <a:off x="3142025" y="2894300"/>
            <a:ext cx="2108600" cy="1631550"/>
          </a:xfrm>
          <a:prstGeom prst="rect">
            <a:avLst/>
          </a:prstGeom>
          <a:noFill/>
          <a:ln>
            <a:noFill/>
          </a:ln>
        </p:spPr>
      </p:pic>
      <p:sp>
        <p:nvSpPr>
          <p:cNvPr id="72" name="Google Shape;72;p14"/>
          <p:cNvSpPr txBox="1"/>
          <p:nvPr/>
        </p:nvSpPr>
        <p:spPr>
          <a:xfrm>
            <a:off x="3077750" y="4525850"/>
            <a:ext cx="2333400" cy="225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200">
                <a:solidFill>
                  <a:srgbClr val="FFFFFF"/>
                </a:solidFill>
              </a:rPr>
              <a:t>Figura 1. Participación de Mercado (Merca 20, 2018)</a:t>
            </a:r>
            <a:endParaRPr sz="12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idx="1" type="body"/>
          </p:nvPr>
        </p:nvSpPr>
        <p:spPr>
          <a:xfrm>
            <a:off x="623675" y="3204324"/>
            <a:ext cx="8368200" cy="3078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200">
                <a:solidFill>
                  <a:srgbClr val="FFFFFF"/>
                </a:solidFill>
                <a:latin typeface="Arial"/>
                <a:ea typeface="Arial"/>
                <a:cs typeface="Arial"/>
                <a:sym typeface="Arial"/>
              </a:rPr>
              <a:t>Como se mencionó anteriormente, Apple presenta una de las mayores problemáticas dentro de su industria, la predicción de demanda. Existen diversos factores que propician los cambios drásticos en las necesidades de las personas y su enfoque en la búsqueda de dispositivos celulares que las satisfagan. Actualmente, las personas ya no solo buscan un teléfono cualquiera, se trata de desarrollar un dispositivo que esté al alcance de cualquier usuario, que pueda interactuar con él de manera inteligente. </a:t>
            </a:r>
            <a:endParaRPr sz="1300">
              <a:solidFill>
                <a:srgbClr val="FFFFFF"/>
              </a:solidFill>
              <a:latin typeface="Nunito"/>
              <a:ea typeface="Nunito"/>
              <a:cs typeface="Nunito"/>
              <a:sym typeface="Nunito"/>
            </a:endParaRPr>
          </a:p>
          <a:p>
            <a:pPr indent="0" lvl="0" marL="0" rtl="0" algn="l">
              <a:spcBef>
                <a:spcPts val="0"/>
              </a:spcBef>
              <a:spcAft>
                <a:spcPts val="1600"/>
              </a:spcAft>
              <a:buNone/>
            </a:pPr>
            <a:r>
              <a:t/>
            </a:r>
            <a:endParaRPr/>
          </a:p>
        </p:txBody>
      </p:sp>
      <p:pic>
        <p:nvPicPr>
          <p:cNvPr descr="Ver las imágenes de origen" id="78" name="Google Shape;78;p15"/>
          <p:cNvPicPr preferRelativeResize="0"/>
          <p:nvPr/>
        </p:nvPicPr>
        <p:blipFill>
          <a:blip r:embed="rId3">
            <a:alphaModFix/>
          </a:blip>
          <a:stretch>
            <a:fillRect/>
          </a:stretch>
        </p:blipFill>
        <p:spPr>
          <a:xfrm>
            <a:off x="3041700" y="203600"/>
            <a:ext cx="3060600" cy="2368150"/>
          </a:xfrm>
          <a:prstGeom prst="rect">
            <a:avLst/>
          </a:prstGeom>
          <a:noFill/>
          <a:ln>
            <a:noFill/>
          </a:ln>
        </p:spPr>
      </p:pic>
      <p:sp>
        <p:nvSpPr>
          <p:cNvPr id="79" name="Google Shape;79;p15"/>
          <p:cNvSpPr txBox="1"/>
          <p:nvPr/>
        </p:nvSpPr>
        <p:spPr>
          <a:xfrm>
            <a:off x="3067275" y="2571750"/>
            <a:ext cx="2858700" cy="576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200">
                <a:solidFill>
                  <a:srgbClr val="FFFFFF"/>
                </a:solidFill>
              </a:rPr>
              <a:t>Figura 1. Participación de Mercado (Merca 20, 2018)</a:t>
            </a:r>
            <a:endParaRPr sz="12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sz="2800">
                <a:solidFill>
                  <a:srgbClr val="FFFFFF"/>
                </a:solidFill>
                <a:latin typeface="Maven Pro"/>
                <a:ea typeface="Maven Pro"/>
                <a:cs typeface="Maven Pro"/>
                <a:sym typeface="Maven Pro"/>
              </a:rPr>
              <a:t>Etapa 1:Comprensión del negocio</a:t>
            </a:r>
            <a:endParaRPr>
              <a:solidFill>
                <a:srgbClr val="FFFFFF"/>
              </a:solidFill>
            </a:endParaRPr>
          </a:p>
        </p:txBody>
      </p:sp>
      <p:sp>
        <p:nvSpPr>
          <p:cNvPr id="85" name="Google Shape;85;p1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200">
                <a:solidFill>
                  <a:srgbClr val="FFFFFF"/>
                </a:solidFill>
                <a:latin typeface="Arial"/>
                <a:ea typeface="Arial"/>
                <a:cs typeface="Arial"/>
                <a:sym typeface="Arial"/>
              </a:rPr>
              <a:t>Tenemos la tarea de analizar una gran cantidad de datos referentes a los historiales de demanda de productos Apple en diversos puntos de venta, alrededor de México. Nos enfrentamos a un problema de regresión para pronósticos futuros, además de un conjunto de datos estructurados.</a:t>
            </a:r>
            <a:endParaRPr sz="1200">
              <a:solidFill>
                <a:srgbClr val="FFFFFF"/>
              </a:solidFill>
              <a:latin typeface="Arial"/>
              <a:ea typeface="Arial"/>
              <a:cs typeface="Arial"/>
              <a:sym typeface="Arial"/>
            </a:endParaRPr>
          </a:p>
          <a:p>
            <a:pPr indent="0" lvl="0" marL="0" rtl="0" algn="just">
              <a:spcBef>
                <a:spcPts val="0"/>
              </a:spcBef>
              <a:spcAft>
                <a:spcPts val="0"/>
              </a:spcAft>
              <a:buNone/>
            </a:pPr>
            <a:r>
              <a:rPr lang="es" sz="1200">
                <a:solidFill>
                  <a:srgbClr val="FFFFFF"/>
                </a:solidFill>
                <a:latin typeface="Arial"/>
                <a:ea typeface="Arial"/>
                <a:cs typeface="Arial"/>
                <a:sym typeface="Arial"/>
              </a:rPr>
              <a:t>Nuestro conjunto de datos se debe estudiar, limpiar y modificar de manera correcta para lograr un uso adecuado de estos; una vez realizada esta etapa, utilizando la metodología CRISP-DM y herramientas de programación como Rstudio, se propondrá y desarrollará un modelo que nos permita resolver un problema de construcción de portafolios de productos, es decir, predecir las demandas de telefonía celular de la marca Apple, también denominados iPhone, en los próximos meses. </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300">
              <a:solidFill>
                <a:srgbClr val="424242"/>
              </a:solidFill>
              <a:latin typeface="Nunito"/>
              <a:ea typeface="Nunito"/>
              <a:cs typeface="Nunito"/>
              <a:sym typeface="Nunito"/>
            </a:endParaRPr>
          </a:p>
          <a:p>
            <a:pPr indent="0" lvl="0" marL="0" rtl="0" algn="l">
              <a:spcBef>
                <a:spcPts val="1600"/>
              </a:spcBef>
              <a:spcAft>
                <a:spcPts val="1600"/>
              </a:spcAft>
              <a:buNone/>
            </a:pPr>
            <a:r>
              <a:t/>
            </a:r>
            <a:endParaRPr/>
          </a:p>
        </p:txBody>
      </p:sp>
      <p:pic>
        <p:nvPicPr>
          <p:cNvPr id="86" name="Google Shape;86;p16"/>
          <p:cNvPicPr preferRelativeResize="0"/>
          <p:nvPr/>
        </p:nvPicPr>
        <p:blipFill>
          <a:blip r:embed="rId3">
            <a:alphaModFix/>
          </a:blip>
          <a:stretch>
            <a:fillRect/>
          </a:stretch>
        </p:blipFill>
        <p:spPr>
          <a:xfrm>
            <a:off x="2896775" y="3111100"/>
            <a:ext cx="2857500" cy="1600200"/>
          </a:xfrm>
          <a:prstGeom prst="rect">
            <a:avLst/>
          </a:prstGeom>
          <a:noFill/>
          <a:ln>
            <a:noFill/>
          </a:ln>
        </p:spPr>
      </p:pic>
      <p:pic>
        <p:nvPicPr>
          <p:cNvPr id="87" name="Google Shape;87;p16"/>
          <p:cNvPicPr preferRelativeResize="0"/>
          <p:nvPr/>
        </p:nvPicPr>
        <p:blipFill>
          <a:blip r:embed="rId4">
            <a:alphaModFix/>
          </a:blip>
          <a:stretch>
            <a:fillRect/>
          </a:stretch>
        </p:blipFill>
        <p:spPr>
          <a:xfrm>
            <a:off x="7108025" y="293399"/>
            <a:ext cx="853700" cy="1015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Objetivos</a:t>
            </a:r>
            <a:endParaRPr/>
          </a:p>
        </p:txBody>
      </p:sp>
      <p:sp>
        <p:nvSpPr>
          <p:cNvPr id="93" name="Google Shape;93;p17"/>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rgbClr val="FFFFFF"/>
              </a:buClr>
              <a:buSzPts val="1200"/>
              <a:buFont typeface="Arial"/>
              <a:buAutoNum type="alphaLcParenR"/>
            </a:pPr>
            <a:r>
              <a:rPr lang="es" sz="1200">
                <a:solidFill>
                  <a:srgbClr val="FFFFFF"/>
                </a:solidFill>
                <a:latin typeface="Arial"/>
                <a:ea typeface="Arial"/>
                <a:cs typeface="Arial"/>
                <a:sym typeface="Arial"/>
              </a:rPr>
              <a:t>Satisfacer los gustos y necesidades del cliente.</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AutoNum type="alphaLcParenR"/>
            </a:pPr>
            <a:r>
              <a:rPr lang="es" sz="1200">
                <a:solidFill>
                  <a:srgbClr val="FFFFFF"/>
                </a:solidFill>
                <a:latin typeface="Arial"/>
                <a:ea typeface="Arial"/>
                <a:cs typeface="Arial"/>
                <a:sym typeface="Arial"/>
              </a:rPr>
              <a:t>Crear y desarrollar productos innovadores que se adapten a las nuevas tendencias tecnológicas.</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AutoNum type="alphaLcParenR"/>
            </a:pPr>
            <a:r>
              <a:rPr lang="es" sz="1200">
                <a:solidFill>
                  <a:srgbClr val="FFFFFF"/>
                </a:solidFill>
                <a:latin typeface="Arial"/>
                <a:ea typeface="Arial"/>
                <a:cs typeface="Arial"/>
                <a:sym typeface="Arial"/>
              </a:rPr>
              <a:t>Ofrecer un producto que pueda combinar belleza, inteligencia, innovación y accesibilidad al mismo tiempo. </a:t>
            </a:r>
            <a:endParaRPr>
              <a:solidFill>
                <a:srgbClr val="FFFFFF"/>
              </a:solidFill>
            </a:endParaRPr>
          </a:p>
        </p:txBody>
      </p:sp>
      <p:pic>
        <p:nvPicPr>
          <p:cNvPr id="94" name="Google Shape;94;p17"/>
          <p:cNvPicPr preferRelativeResize="0"/>
          <p:nvPr/>
        </p:nvPicPr>
        <p:blipFill>
          <a:blip r:embed="rId3">
            <a:alphaModFix/>
          </a:blip>
          <a:stretch>
            <a:fillRect/>
          </a:stretch>
        </p:blipFill>
        <p:spPr>
          <a:xfrm>
            <a:off x="1034663" y="2614613"/>
            <a:ext cx="2809875" cy="1628775"/>
          </a:xfrm>
          <a:prstGeom prst="rect">
            <a:avLst/>
          </a:prstGeom>
          <a:noFill/>
          <a:ln>
            <a:noFill/>
          </a:ln>
        </p:spPr>
      </p:pic>
      <p:pic>
        <p:nvPicPr>
          <p:cNvPr id="95" name="Google Shape;95;p17"/>
          <p:cNvPicPr preferRelativeResize="0"/>
          <p:nvPr/>
        </p:nvPicPr>
        <p:blipFill>
          <a:blip r:embed="rId4">
            <a:alphaModFix/>
          </a:blip>
          <a:stretch>
            <a:fillRect/>
          </a:stretch>
        </p:blipFill>
        <p:spPr>
          <a:xfrm>
            <a:off x="5047050" y="2614625"/>
            <a:ext cx="2895577" cy="1628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sz="2800">
                <a:solidFill>
                  <a:srgbClr val="FFFFFF"/>
                </a:solidFill>
                <a:latin typeface="Maven Pro"/>
                <a:ea typeface="Maven Pro"/>
                <a:cs typeface="Maven Pro"/>
                <a:sym typeface="Maven Pro"/>
              </a:rPr>
              <a:t>Etapa 2: Comprensión de los datos</a:t>
            </a:r>
            <a:endParaRPr>
              <a:solidFill>
                <a:srgbClr val="FFFFFF"/>
              </a:solidFill>
            </a:endParaRPr>
          </a:p>
        </p:txBody>
      </p:sp>
      <p:sp>
        <p:nvSpPr>
          <p:cNvPr id="101" name="Google Shape;101;p18"/>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rgbClr val="FFFFFF"/>
              </a:buClr>
              <a:buSzPts val="1200"/>
              <a:buFont typeface="Arial"/>
              <a:buAutoNum type="arabicParenR"/>
            </a:pPr>
            <a:r>
              <a:rPr b="1" lang="es" sz="1200">
                <a:solidFill>
                  <a:srgbClr val="FFFFFF"/>
                </a:solidFill>
                <a:latin typeface="Arial"/>
                <a:ea typeface="Arial"/>
                <a:cs typeface="Arial"/>
                <a:sym typeface="Arial"/>
              </a:rPr>
              <a:t>Describir los datos crudos</a:t>
            </a:r>
            <a:endParaRPr b="1" sz="1200">
              <a:solidFill>
                <a:srgbClr val="FFFFFF"/>
              </a:solidFill>
              <a:latin typeface="Arial"/>
              <a:ea typeface="Arial"/>
              <a:cs typeface="Arial"/>
              <a:sym typeface="Arial"/>
            </a:endParaRPr>
          </a:p>
          <a:p>
            <a:pPr indent="0" lvl="0" marL="0" rtl="0" algn="just">
              <a:spcBef>
                <a:spcPts val="0"/>
              </a:spcBef>
              <a:spcAft>
                <a:spcPts val="0"/>
              </a:spcAft>
              <a:buNone/>
            </a:pPr>
            <a:r>
              <a:rPr b="1" lang="es" sz="1200">
                <a:solidFill>
                  <a:srgbClr val="FFFFFF"/>
                </a:solidFill>
                <a:latin typeface="Arial"/>
                <a:ea typeface="Arial"/>
                <a:cs typeface="Arial"/>
                <a:sym typeface="Arial"/>
              </a:rPr>
              <a:t>Se nos dio una tabla de datos estructurados con 102 530 datos, dentro de los cuales, en cada columna se encuentra la siguiente información: </a:t>
            </a:r>
            <a:endParaRPr b="1"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Puntos de venta: </a:t>
            </a:r>
            <a:r>
              <a:rPr lang="es" sz="1200">
                <a:solidFill>
                  <a:srgbClr val="FFFFFF"/>
                </a:solidFill>
                <a:latin typeface="Arial"/>
                <a:ea typeface="Arial"/>
                <a:cs typeface="Arial"/>
                <a:sym typeface="Arial"/>
              </a:rPr>
              <a:t>Refieren al lugar dónde se ubican los productos apple.</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Fecha: </a:t>
            </a:r>
            <a:r>
              <a:rPr lang="es" sz="1200">
                <a:solidFill>
                  <a:srgbClr val="FFFFFF"/>
                </a:solidFill>
                <a:latin typeface="Arial"/>
                <a:ea typeface="Arial"/>
                <a:cs typeface="Arial"/>
                <a:sym typeface="Arial"/>
              </a:rPr>
              <a:t>Refiere al día que se entregó el producto.</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Anio: </a:t>
            </a:r>
            <a:r>
              <a:rPr lang="es" sz="1200">
                <a:solidFill>
                  <a:srgbClr val="FFFFFF"/>
                </a:solidFill>
                <a:latin typeface="Arial"/>
                <a:ea typeface="Arial"/>
                <a:cs typeface="Arial"/>
                <a:sym typeface="Arial"/>
              </a:rPr>
              <a:t>Es el año en el que el producto se vendió. </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Número ventas: </a:t>
            </a:r>
            <a:r>
              <a:rPr lang="es" sz="1200">
                <a:solidFill>
                  <a:srgbClr val="FFFFFF"/>
                </a:solidFill>
                <a:latin typeface="Arial"/>
                <a:ea typeface="Arial"/>
                <a:cs typeface="Arial"/>
                <a:sym typeface="Arial"/>
              </a:rPr>
              <a:t>Es el número de unidades vendidas que se obtuvo.</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Costo promedio:</a:t>
            </a:r>
            <a:r>
              <a:rPr lang="es" sz="1200">
                <a:solidFill>
                  <a:srgbClr val="FFFFFF"/>
                </a:solidFill>
                <a:latin typeface="Arial"/>
                <a:ea typeface="Arial"/>
                <a:cs typeface="Arial"/>
                <a:sym typeface="Arial"/>
              </a:rPr>
              <a:t> Costo total promedio del producto.</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Marca: </a:t>
            </a:r>
            <a:r>
              <a:rPr lang="es" sz="1200">
                <a:solidFill>
                  <a:srgbClr val="FFFFFF"/>
                </a:solidFill>
                <a:latin typeface="Arial"/>
                <a:ea typeface="Arial"/>
                <a:cs typeface="Arial"/>
                <a:sym typeface="Arial"/>
              </a:rPr>
              <a:t>Refiere a la marca del producto, es decir, el modelo del mismo.</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Gamma: </a:t>
            </a:r>
            <a:r>
              <a:rPr lang="es" sz="1200">
                <a:solidFill>
                  <a:srgbClr val="FFFFFF"/>
                </a:solidFill>
                <a:latin typeface="Arial"/>
                <a:ea typeface="Arial"/>
                <a:cs typeface="Arial"/>
                <a:sym typeface="Arial"/>
              </a:rPr>
              <a:t>Indica el nivel del producto.</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Zona: </a:t>
            </a:r>
            <a:r>
              <a:rPr lang="es" sz="1200">
                <a:solidFill>
                  <a:srgbClr val="FFFFFF"/>
                </a:solidFill>
                <a:latin typeface="Arial"/>
                <a:ea typeface="Arial"/>
                <a:cs typeface="Arial"/>
                <a:sym typeface="Arial"/>
              </a:rPr>
              <a:t>Zona o lugar donde se vendió el producto.</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Estado:</a:t>
            </a:r>
            <a:r>
              <a:rPr lang="es" sz="1200">
                <a:solidFill>
                  <a:srgbClr val="FFFFFF"/>
                </a:solidFill>
                <a:latin typeface="Arial"/>
                <a:ea typeface="Arial"/>
                <a:cs typeface="Arial"/>
                <a:sym typeface="Arial"/>
              </a:rPr>
              <a:t> Estado, del país, donde se vendió el producto.</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Ciudad: </a:t>
            </a:r>
            <a:r>
              <a:rPr lang="es" sz="1200">
                <a:solidFill>
                  <a:srgbClr val="FFFFFF"/>
                </a:solidFill>
                <a:latin typeface="Arial"/>
                <a:ea typeface="Arial"/>
                <a:cs typeface="Arial"/>
                <a:sym typeface="Arial"/>
              </a:rPr>
              <a:t>Ciudad donde se vendió el producto.</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Latitud: </a:t>
            </a:r>
            <a:r>
              <a:rPr lang="es" sz="1200">
                <a:solidFill>
                  <a:srgbClr val="FFFFFF"/>
                </a:solidFill>
                <a:latin typeface="Arial"/>
                <a:ea typeface="Arial"/>
                <a:cs typeface="Arial"/>
                <a:sym typeface="Arial"/>
              </a:rPr>
              <a:t>Latitud se refiere a aquella donde se encuentra el punto de venta</a:t>
            </a:r>
            <a:endParaRPr sz="1200">
              <a:solidFill>
                <a:srgbClr val="FFFFFF"/>
              </a:solidFill>
              <a:latin typeface="Arial"/>
              <a:ea typeface="Arial"/>
              <a:cs typeface="Arial"/>
              <a:sym typeface="Arial"/>
            </a:endParaRPr>
          </a:p>
          <a:p>
            <a:pPr indent="0" lvl="0" marL="914400" rtl="0" algn="just">
              <a:spcBef>
                <a:spcPts val="0"/>
              </a:spcBef>
              <a:spcAft>
                <a:spcPts val="0"/>
              </a:spcAft>
              <a:buNone/>
            </a:pPr>
            <a:r>
              <a:rPr b="1" lang="es" sz="1200">
                <a:solidFill>
                  <a:srgbClr val="FFFFFF"/>
                </a:solidFill>
                <a:latin typeface="Arial"/>
                <a:ea typeface="Arial"/>
                <a:cs typeface="Arial"/>
                <a:sym typeface="Arial"/>
              </a:rPr>
              <a:t>Longitud: </a:t>
            </a:r>
            <a:r>
              <a:rPr lang="es" sz="1200">
                <a:solidFill>
                  <a:srgbClr val="FFFFFF"/>
                </a:solidFill>
                <a:latin typeface="Arial"/>
                <a:ea typeface="Arial"/>
                <a:cs typeface="Arial"/>
                <a:sym typeface="Arial"/>
              </a:rPr>
              <a:t>La longitud es el punto geográfico del punto de venta.</a:t>
            </a:r>
            <a:endParaRPr sz="1200">
              <a:solidFill>
                <a:srgbClr val="FFFFFF"/>
              </a:solidFill>
              <a:latin typeface="Arial"/>
              <a:ea typeface="Arial"/>
              <a:cs typeface="Arial"/>
              <a:sym typeface="Arial"/>
            </a:endParaRPr>
          </a:p>
          <a:p>
            <a:pPr indent="0" lvl="0" marL="0" rtl="0" algn="l">
              <a:spcBef>
                <a:spcPts val="0"/>
              </a:spcBef>
              <a:spcAft>
                <a:spcPts val="1600"/>
              </a:spcAft>
              <a:buNone/>
            </a:pPr>
            <a:r>
              <a:t/>
            </a:r>
            <a:endParaRPr/>
          </a:p>
        </p:txBody>
      </p:sp>
      <p:pic>
        <p:nvPicPr>
          <p:cNvPr id="102" name="Google Shape;102;p18"/>
          <p:cNvPicPr preferRelativeResize="0"/>
          <p:nvPr/>
        </p:nvPicPr>
        <p:blipFill>
          <a:blip r:embed="rId3">
            <a:alphaModFix/>
          </a:blip>
          <a:stretch>
            <a:fillRect/>
          </a:stretch>
        </p:blipFill>
        <p:spPr>
          <a:xfrm>
            <a:off x="6636525" y="2628050"/>
            <a:ext cx="2246700" cy="1258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idx="1" type="body"/>
          </p:nvPr>
        </p:nvSpPr>
        <p:spPr>
          <a:xfrm>
            <a:off x="66450" y="504000"/>
            <a:ext cx="8634600" cy="36216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b="1" lang="es" sz="1200">
                <a:solidFill>
                  <a:srgbClr val="FFFFFF"/>
                </a:solidFill>
                <a:latin typeface="Arial"/>
                <a:ea typeface="Arial"/>
                <a:cs typeface="Arial"/>
                <a:sym typeface="Arial"/>
              </a:rPr>
              <a:t>	Detectar los problemas de calidad</a:t>
            </a:r>
            <a:endParaRPr b="1" sz="1200">
              <a:solidFill>
                <a:srgbClr val="FFFFFF"/>
              </a:solidFill>
              <a:latin typeface="Arial"/>
              <a:ea typeface="Arial"/>
              <a:cs typeface="Arial"/>
              <a:sym typeface="Arial"/>
            </a:endParaRPr>
          </a:p>
          <a:p>
            <a:pPr indent="0" lvl="0" marL="457200" rtl="0" algn="just">
              <a:spcBef>
                <a:spcPts val="0"/>
              </a:spcBef>
              <a:spcAft>
                <a:spcPts val="0"/>
              </a:spcAft>
              <a:buNone/>
            </a:pPr>
            <a:r>
              <a:t/>
            </a:r>
            <a:endParaRPr b="1"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Fecha:</a:t>
            </a:r>
            <a:r>
              <a:rPr lang="es" sz="1200">
                <a:solidFill>
                  <a:srgbClr val="FFFFFF"/>
                </a:solidFill>
                <a:latin typeface="Arial"/>
                <a:ea typeface="Arial"/>
                <a:cs typeface="Arial"/>
                <a:sym typeface="Arial"/>
              </a:rPr>
              <a:t> Los registros están limpios.</a:t>
            </a:r>
            <a:endParaRPr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Año:</a:t>
            </a:r>
            <a:r>
              <a:rPr lang="es" sz="1200">
                <a:solidFill>
                  <a:srgbClr val="FFFFFF"/>
                </a:solidFill>
                <a:latin typeface="Arial"/>
                <a:ea typeface="Arial"/>
                <a:cs typeface="Arial"/>
                <a:sym typeface="Arial"/>
              </a:rPr>
              <a:t> Debe tomar valores de 4 dígitos</a:t>
            </a:r>
            <a:endParaRPr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Número de ventas:</a:t>
            </a:r>
            <a:r>
              <a:rPr lang="es" sz="1200">
                <a:solidFill>
                  <a:srgbClr val="FFFFFF"/>
                </a:solidFill>
                <a:latin typeface="Arial"/>
                <a:ea typeface="Arial"/>
                <a:cs typeface="Arial"/>
                <a:sym typeface="Arial"/>
              </a:rPr>
              <a:t> Los registros están limpios.</a:t>
            </a:r>
            <a:endParaRPr b="1"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Puntos de venta:</a:t>
            </a:r>
            <a:r>
              <a:rPr lang="es" sz="1200">
                <a:solidFill>
                  <a:srgbClr val="FFFFFF"/>
                </a:solidFill>
                <a:latin typeface="Arial"/>
                <a:ea typeface="Arial"/>
                <a:cs typeface="Arial"/>
                <a:sym typeface="Arial"/>
              </a:rPr>
              <a:t> Existen 5 puntos de venta de manera errónea, ya sea por mayúsculas, acentos, etc. </a:t>
            </a:r>
            <a:endParaRPr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Variable Mes:</a:t>
            </a:r>
            <a:r>
              <a:rPr lang="es" sz="1200">
                <a:solidFill>
                  <a:srgbClr val="FFFFFF"/>
                </a:solidFill>
                <a:latin typeface="Arial"/>
                <a:ea typeface="Arial"/>
                <a:cs typeface="Arial"/>
                <a:sym typeface="Arial"/>
              </a:rPr>
              <a:t> Es una variable numérica, hay que cambiarla. Hay 5 valores mal registrados, en lugar de números, hay letras.</a:t>
            </a:r>
            <a:endParaRPr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Variable Sku</a:t>
            </a:r>
            <a:r>
              <a:rPr lang="es" sz="1200">
                <a:solidFill>
                  <a:srgbClr val="FFFFFF"/>
                </a:solidFill>
                <a:latin typeface="Arial"/>
                <a:ea typeface="Arial"/>
                <a:cs typeface="Arial"/>
                <a:sym typeface="Arial"/>
              </a:rPr>
              <a:t>: Los registros están limpios.</a:t>
            </a:r>
            <a:endParaRPr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Variable Marca:</a:t>
            </a:r>
            <a:r>
              <a:rPr lang="es" sz="1200">
                <a:solidFill>
                  <a:srgbClr val="FFFFFF"/>
                </a:solidFill>
                <a:latin typeface="Arial"/>
                <a:ea typeface="Arial"/>
                <a:cs typeface="Arial"/>
                <a:sym typeface="Arial"/>
              </a:rPr>
              <a:t> Hay 5 marcas escritas de forma errónea. </a:t>
            </a:r>
            <a:endParaRPr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Variables Costo, Ciudad y Gamma: </a:t>
            </a:r>
            <a:r>
              <a:rPr lang="es" sz="1200">
                <a:solidFill>
                  <a:srgbClr val="FFFFFF"/>
                </a:solidFill>
                <a:latin typeface="Arial"/>
                <a:ea typeface="Arial"/>
                <a:cs typeface="Arial"/>
                <a:sym typeface="Arial"/>
              </a:rPr>
              <a:t>Registros limpios. </a:t>
            </a:r>
            <a:endParaRPr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Variable Zona</a:t>
            </a:r>
            <a:r>
              <a:rPr lang="es" sz="1200">
                <a:solidFill>
                  <a:srgbClr val="FFFFFF"/>
                </a:solidFill>
                <a:latin typeface="Arial"/>
                <a:ea typeface="Arial"/>
                <a:cs typeface="Arial"/>
                <a:sym typeface="Arial"/>
              </a:rPr>
              <a:t>: Hay un registro mal escrito</a:t>
            </a:r>
            <a:endParaRPr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Variable Estado</a:t>
            </a:r>
            <a:r>
              <a:rPr lang="es" sz="1200">
                <a:solidFill>
                  <a:srgbClr val="FFFFFF"/>
                </a:solidFill>
                <a:latin typeface="Arial"/>
                <a:ea typeface="Arial"/>
                <a:cs typeface="Arial"/>
                <a:sym typeface="Arial"/>
              </a:rPr>
              <a:t>: Hay tres estados más de los que en realidad existen.</a:t>
            </a:r>
            <a:endParaRPr sz="1200">
              <a:solidFill>
                <a:srgbClr val="FFFFFF"/>
              </a:solidFill>
              <a:latin typeface="Arial"/>
              <a:ea typeface="Arial"/>
              <a:cs typeface="Arial"/>
              <a:sym typeface="Arial"/>
            </a:endParaRPr>
          </a:p>
          <a:p>
            <a:pPr indent="-304800" lvl="0" marL="914400" rtl="0" algn="just">
              <a:spcBef>
                <a:spcPts val="0"/>
              </a:spcBef>
              <a:spcAft>
                <a:spcPts val="0"/>
              </a:spcAft>
              <a:buClr>
                <a:srgbClr val="FFFFFF"/>
              </a:buClr>
              <a:buSzPts val="1200"/>
              <a:buFont typeface="Arial"/>
              <a:buChar char="-"/>
            </a:pPr>
            <a:r>
              <a:rPr b="1" lang="es" sz="1200">
                <a:solidFill>
                  <a:srgbClr val="FFFFFF"/>
                </a:solidFill>
                <a:latin typeface="Arial"/>
                <a:ea typeface="Arial"/>
                <a:cs typeface="Arial"/>
                <a:sym typeface="Arial"/>
              </a:rPr>
              <a:t>Variables Latitud y Longitud</a:t>
            </a:r>
            <a:r>
              <a:rPr lang="es" sz="1200">
                <a:solidFill>
                  <a:srgbClr val="FFFFFF"/>
                </a:solidFill>
                <a:latin typeface="Arial"/>
                <a:ea typeface="Arial"/>
                <a:cs typeface="Arial"/>
                <a:sym typeface="Arial"/>
              </a:rPr>
              <a:t>: Hay un valor fuera de rango. </a:t>
            </a:r>
            <a:endParaRPr sz="1300">
              <a:solidFill>
                <a:srgbClr val="FFFFFF"/>
              </a:solidFill>
              <a:latin typeface="Nunito"/>
              <a:ea typeface="Nunito"/>
              <a:cs typeface="Nunito"/>
              <a:sym typeface="Nunito"/>
            </a:endParaRPr>
          </a:p>
          <a:p>
            <a:pPr indent="0" lvl="0" marL="0" rtl="0" algn="l">
              <a:spcBef>
                <a:spcPts val="0"/>
              </a:spcBef>
              <a:spcAft>
                <a:spcPts val="1600"/>
              </a:spcAft>
              <a:buNone/>
            </a:pPr>
            <a:r>
              <a:t/>
            </a:r>
            <a:endParaRPr/>
          </a:p>
        </p:txBody>
      </p:sp>
      <p:pic>
        <p:nvPicPr>
          <p:cNvPr id="108" name="Google Shape;108;p19"/>
          <p:cNvPicPr preferRelativeResize="0"/>
          <p:nvPr/>
        </p:nvPicPr>
        <p:blipFill>
          <a:blip r:embed="rId3">
            <a:alphaModFix/>
          </a:blip>
          <a:stretch>
            <a:fillRect/>
          </a:stretch>
        </p:blipFill>
        <p:spPr>
          <a:xfrm>
            <a:off x="6265063" y="2432438"/>
            <a:ext cx="2143125" cy="2143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s" sz="2800">
                <a:solidFill>
                  <a:srgbClr val="FFFFFF"/>
                </a:solidFill>
                <a:latin typeface="Maven Pro"/>
                <a:ea typeface="Maven Pro"/>
                <a:cs typeface="Maven Pro"/>
                <a:sym typeface="Maven Pro"/>
              </a:rPr>
              <a:t>Etapa 3:Preparación de datos</a:t>
            </a:r>
            <a:endParaRPr>
              <a:solidFill>
                <a:srgbClr val="FFFFFF"/>
              </a:solidFill>
            </a:endParaRPr>
          </a:p>
        </p:txBody>
      </p:sp>
      <p:sp>
        <p:nvSpPr>
          <p:cNvPr id="114" name="Google Shape;114;p20"/>
          <p:cNvSpPr txBox="1"/>
          <p:nvPr>
            <p:ph idx="1" type="body"/>
          </p:nvPr>
        </p:nvSpPr>
        <p:spPr>
          <a:xfrm>
            <a:off x="387900" y="1307649"/>
            <a:ext cx="8368200" cy="30789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t/>
            </a:r>
            <a:endParaRPr sz="1200">
              <a:solidFill>
                <a:srgbClr val="FFFFFF"/>
              </a:solidFill>
              <a:latin typeface="Arial"/>
              <a:ea typeface="Arial"/>
              <a:cs typeface="Arial"/>
              <a:sym typeface="Arial"/>
            </a:endParaRPr>
          </a:p>
          <a:p>
            <a:pPr indent="0" lvl="0" marL="0" rtl="0" algn="just">
              <a:spcBef>
                <a:spcPts val="1200"/>
              </a:spcBef>
              <a:spcAft>
                <a:spcPts val="0"/>
              </a:spcAft>
              <a:buNone/>
            </a:pPr>
            <a:r>
              <a:rPr b="1" lang="es" sz="1200">
                <a:solidFill>
                  <a:srgbClr val="FFFFFF"/>
                </a:solidFill>
                <a:latin typeface="Arial"/>
                <a:ea typeface="Arial"/>
                <a:cs typeface="Arial"/>
                <a:sym typeface="Arial"/>
              </a:rPr>
              <a:t>Limpieza de datos</a:t>
            </a:r>
            <a:endParaRPr b="1" sz="1200">
              <a:solidFill>
                <a:srgbClr val="FFFFFF"/>
              </a:solidFill>
              <a:latin typeface="Arial"/>
              <a:ea typeface="Arial"/>
              <a:cs typeface="Arial"/>
              <a:sym typeface="Arial"/>
            </a:endParaRPr>
          </a:p>
          <a:p>
            <a:pPr indent="0" lvl="0" marL="0" rtl="0" algn="just">
              <a:spcBef>
                <a:spcPts val="1200"/>
              </a:spcBef>
              <a:spcAft>
                <a:spcPts val="0"/>
              </a:spcAft>
              <a:buNone/>
            </a:pPr>
            <a:r>
              <a:rPr lang="es" sz="1200">
                <a:solidFill>
                  <a:srgbClr val="FFFFFF"/>
                </a:solidFill>
                <a:latin typeface="Arial"/>
                <a:ea typeface="Arial"/>
                <a:cs typeface="Arial"/>
                <a:sym typeface="Arial"/>
              </a:rPr>
              <a:t>La cantidad de datos que nos fueron proporcionados era muy grande, por lo tanto, analizar estos errores de manera directa y manual nos llevaría demasiado tiempo. Si bien es cierto, nuestro asesor pedagógico menciona que, generalmente, al tratarse de este tipo de proyectos, los analíticos o especialistas en ciencia de datos invierten una gran parte de su tiempo en esta limpieza. Por consiguiente, se utilizó R Studio, una herramienta de programación que nos permitía observar de manera simple este tipo de errores; con simples funciones como “</a:t>
            </a:r>
            <a:r>
              <a:rPr i="1" lang="es" sz="1200">
                <a:solidFill>
                  <a:srgbClr val="FFFFFF"/>
                </a:solidFill>
                <a:latin typeface="Arial"/>
                <a:ea typeface="Arial"/>
                <a:cs typeface="Arial"/>
                <a:sym typeface="Arial"/>
              </a:rPr>
              <a:t>unique” </a:t>
            </a:r>
            <a:r>
              <a:rPr lang="es" sz="1200">
                <a:solidFill>
                  <a:srgbClr val="FFFFFF"/>
                </a:solidFill>
                <a:latin typeface="Arial"/>
                <a:ea typeface="Arial"/>
                <a:cs typeface="Arial"/>
                <a:sym typeface="Arial"/>
              </a:rPr>
              <a:t>o </a:t>
            </a:r>
            <a:r>
              <a:rPr i="1" lang="es" sz="1200">
                <a:solidFill>
                  <a:srgbClr val="FFFFFF"/>
                </a:solidFill>
                <a:latin typeface="Arial"/>
                <a:ea typeface="Arial"/>
                <a:cs typeface="Arial"/>
                <a:sym typeface="Arial"/>
              </a:rPr>
              <a:t>“select”, </a:t>
            </a:r>
            <a:r>
              <a:rPr lang="es" sz="1200">
                <a:solidFill>
                  <a:srgbClr val="FFFFFF"/>
                </a:solidFill>
                <a:latin typeface="Arial"/>
                <a:ea typeface="Arial"/>
                <a:cs typeface="Arial"/>
                <a:sym typeface="Arial"/>
              </a:rPr>
              <a:t>ya éramos capaces de identificar posibles equivocaciones en los datos. Finalmente, empleando diversas funciones y programaciones, logramos limpiar de manera correcta cada uno de los datos, para dar seguimiento al proyecto y tener información cien por ciento verídica y confiable.</a:t>
            </a:r>
            <a:endParaRPr sz="1200">
              <a:solidFill>
                <a:srgbClr val="FFFFFF"/>
              </a:solidFill>
              <a:latin typeface="Arial"/>
              <a:ea typeface="Arial"/>
              <a:cs typeface="Arial"/>
              <a:sym typeface="Arial"/>
            </a:endParaRPr>
          </a:p>
          <a:p>
            <a:pPr indent="0" lvl="0" marL="0" rtl="0" algn="just">
              <a:spcBef>
                <a:spcPts val="1200"/>
              </a:spcBef>
              <a:spcAft>
                <a:spcPts val="0"/>
              </a:spcAft>
              <a:buNone/>
            </a:pPr>
            <a:r>
              <a:t/>
            </a:r>
            <a:endParaRPr sz="1200">
              <a:solidFill>
                <a:srgbClr val="FFFFFF"/>
              </a:solidFill>
              <a:latin typeface="Arial"/>
              <a:ea typeface="Arial"/>
              <a:cs typeface="Arial"/>
              <a:sym typeface="Arial"/>
            </a:endParaRPr>
          </a:p>
          <a:p>
            <a:pPr indent="0" lvl="0" marL="0" rtl="0" algn="l">
              <a:spcBef>
                <a:spcPts val="1200"/>
              </a:spcBef>
              <a:spcAft>
                <a:spcPts val="1600"/>
              </a:spcAft>
              <a:buNone/>
            </a:pPr>
            <a:r>
              <a:t/>
            </a:r>
            <a:endParaRPr/>
          </a:p>
        </p:txBody>
      </p:sp>
      <p:pic>
        <p:nvPicPr>
          <p:cNvPr id="115" name="Google Shape;115;p20"/>
          <p:cNvPicPr preferRelativeResize="0"/>
          <p:nvPr/>
        </p:nvPicPr>
        <p:blipFill>
          <a:blip r:embed="rId3">
            <a:alphaModFix/>
          </a:blip>
          <a:stretch>
            <a:fillRect/>
          </a:stretch>
        </p:blipFill>
        <p:spPr>
          <a:xfrm>
            <a:off x="6450800" y="117063"/>
            <a:ext cx="1368025" cy="1368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87900" y="190125"/>
            <a:ext cx="3876900" cy="6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800"/>
              <a:t>Análisis </a:t>
            </a:r>
            <a:r>
              <a:rPr lang="es" sz="1800"/>
              <a:t>exploratorio</a:t>
            </a:r>
            <a:r>
              <a:rPr lang="es" sz="1800"/>
              <a:t> de datos</a:t>
            </a:r>
            <a:endParaRPr sz="1800"/>
          </a:p>
        </p:txBody>
      </p:sp>
      <p:sp>
        <p:nvSpPr>
          <p:cNvPr id="121" name="Google Shape;121;p21"/>
          <p:cNvSpPr txBox="1"/>
          <p:nvPr>
            <p:ph idx="1" type="body"/>
          </p:nvPr>
        </p:nvSpPr>
        <p:spPr>
          <a:xfrm>
            <a:off x="387900" y="803275"/>
            <a:ext cx="3673200" cy="3079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es" sz="1200">
                <a:solidFill>
                  <a:srgbClr val="FFFFFF"/>
                </a:solidFill>
                <a:latin typeface="Arial"/>
                <a:ea typeface="Arial"/>
                <a:cs typeface="Arial"/>
                <a:sym typeface="Arial"/>
              </a:rPr>
              <a:t>Al finalizar la limpieza de nuestros datos, desarrollamos un análisis exploratorio de estos, el cual permite tener una perspectiva o una visualización de las circunstancias de nuestros datos en la realidad, permitiéndonos entender de manera más profunda la situación.</a:t>
            </a:r>
            <a:endParaRPr sz="1200">
              <a:solidFill>
                <a:srgbClr val="FFFFFF"/>
              </a:solidFill>
              <a:latin typeface="Arial"/>
              <a:ea typeface="Arial"/>
              <a:cs typeface="Arial"/>
              <a:sym typeface="Arial"/>
            </a:endParaRPr>
          </a:p>
          <a:p>
            <a:pPr indent="0" lvl="0" marL="0" rtl="0" algn="just">
              <a:spcBef>
                <a:spcPts val="1200"/>
              </a:spcBef>
              <a:spcAft>
                <a:spcPts val="0"/>
              </a:spcAft>
              <a:buNone/>
            </a:pPr>
            <a:r>
              <a:rPr lang="es" sz="1200">
                <a:solidFill>
                  <a:srgbClr val="FFFFFF"/>
                </a:solidFill>
                <a:latin typeface="Arial"/>
                <a:ea typeface="Arial"/>
                <a:cs typeface="Arial"/>
                <a:sym typeface="Arial"/>
              </a:rPr>
              <a:t>Aunque no se aprecian todos los nombres de los distintos puntos de venta en la imagen, se puede observar en un primer plano, qué estados cuentan con más tiendas con gran facilidad, por ejemplo, la Ciudad de México y el Estado de México, puesto que son los renglones con más cajas azules.</a:t>
            </a:r>
            <a:endParaRPr sz="12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t/>
            </a:r>
            <a:endParaRPr>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sp>
        <p:nvSpPr>
          <p:cNvPr id="122" name="Google Shape;122;p21"/>
          <p:cNvSpPr txBox="1"/>
          <p:nvPr>
            <p:ph type="title"/>
          </p:nvPr>
        </p:nvSpPr>
        <p:spPr>
          <a:xfrm>
            <a:off x="4815825" y="190125"/>
            <a:ext cx="3876900" cy="6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800"/>
              <a:t>Ingeniería de características</a:t>
            </a:r>
            <a:endParaRPr sz="1800"/>
          </a:p>
        </p:txBody>
      </p:sp>
      <p:pic>
        <p:nvPicPr>
          <p:cNvPr id="123" name="Google Shape;123;p21"/>
          <p:cNvPicPr preferRelativeResize="0"/>
          <p:nvPr/>
        </p:nvPicPr>
        <p:blipFill>
          <a:blip r:embed="rId3">
            <a:alphaModFix/>
          </a:blip>
          <a:stretch>
            <a:fillRect/>
          </a:stretch>
        </p:blipFill>
        <p:spPr>
          <a:xfrm>
            <a:off x="1232762" y="3759800"/>
            <a:ext cx="1983475" cy="933650"/>
          </a:xfrm>
          <a:prstGeom prst="rect">
            <a:avLst/>
          </a:prstGeom>
          <a:noFill/>
          <a:ln>
            <a:noFill/>
          </a:ln>
        </p:spPr>
      </p:pic>
      <p:sp>
        <p:nvSpPr>
          <p:cNvPr id="124" name="Google Shape;124;p21"/>
          <p:cNvSpPr txBox="1"/>
          <p:nvPr/>
        </p:nvSpPr>
        <p:spPr>
          <a:xfrm>
            <a:off x="278625" y="4479150"/>
            <a:ext cx="3000000" cy="3000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1200"/>
              </a:spcAft>
              <a:buNone/>
            </a:pPr>
            <a:r>
              <a:rPr lang="es" sz="600">
                <a:solidFill>
                  <a:srgbClr val="FFFFFF"/>
                </a:solidFill>
              </a:rPr>
              <a:t> 		Figura 2. Gráfico Bin2d (Puntos de venta vs. Estados)</a:t>
            </a:r>
            <a:endParaRPr sz="600">
              <a:solidFill>
                <a:srgbClr val="FFFFFF"/>
              </a:solidFill>
            </a:endParaRPr>
          </a:p>
        </p:txBody>
      </p:sp>
      <p:sp>
        <p:nvSpPr>
          <p:cNvPr id="125" name="Google Shape;125;p21"/>
          <p:cNvSpPr txBox="1"/>
          <p:nvPr>
            <p:ph idx="1" type="body"/>
          </p:nvPr>
        </p:nvSpPr>
        <p:spPr>
          <a:xfrm>
            <a:off x="4703375" y="803275"/>
            <a:ext cx="3673200" cy="3079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es" sz="1200">
                <a:solidFill>
                  <a:srgbClr val="FFFFFF"/>
                </a:solidFill>
                <a:latin typeface="Arial"/>
                <a:ea typeface="Arial"/>
                <a:cs typeface="Arial"/>
                <a:sym typeface="Arial"/>
              </a:rPr>
              <a:t>La ingeniería de características busca tomar un conjunto de datos y con estos construir variables características o explicativas que se puedan emplear posteriormente en un modelo de aprendizaje de máquinas, con el fin de resolver cualquier problema de predicción o clasificación. </a:t>
            </a:r>
            <a:endParaRPr sz="1200">
              <a:solidFill>
                <a:srgbClr val="FFFFFF"/>
              </a:solidFill>
              <a:latin typeface="Arial"/>
              <a:ea typeface="Arial"/>
              <a:cs typeface="Arial"/>
              <a:sym typeface="Arial"/>
            </a:endParaRPr>
          </a:p>
          <a:p>
            <a:pPr indent="0" lvl="0" marL="0" rtl="0" algn="just">
              <a:spcBef>
                <a:spcPts val="1200"/>
              </a:spcBef>
              <a:spcAft>
                <a:spcPts val="0"/>
              </a:spcAft>
              <a:buNone/>
            </a:pPr>
            <a:r>
              <a:rPr lang="es" sz="1200">
                <a:solidFill>
                  <a:srgbClr val="FFFFFF"/>
                </a:solidFill>
                <a:latin typeface="Arial"/>
                <a:ea typeface="Arial"/>
                <a:cs typeface="Arial"/>
                <a:sym typeface="Arial"/>
              </a:rPr>
              <a:t>Todas estas variables, como equipo, las consideramos muy útiles para el resto del proyecto, nos guían un paso mas hacia nuestra variable de respuesta, que es la predicción de la demanda, puesto que al tener agrupados y contados estos datos con estas variables características, se vuelve información significativa y accesible para nuestras siguientes etapas.</a:t>
            </a:r>
            <a:endParaRPr sz="12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t/>
            </a:r>
            <a:endParaRPr sz="1200">
              <a:solidFill>
                <a:srgbClr val="FFFFFF"/>
              </a:solidFill>
              <a:latin typeface="Arial"/>
              <a:ea typeface="Arial"/>
              <a:cs typeface="Arial"/>
              <a:sym typeface="Arial"/>
            </a:endParaRPr>
          </a:p>
          <a:p>
            <a:pPr indent="0" lvl="0" marL="0" rtl="0" algn="l">
              <a:spcBef>
                <a:spcPts val="0"/>
              </a:spcBef>
              <a:spcAft>
                <a:spcPts val="1600"/>
              </a:spcAft>
              <a:buNone/>
            </a:pPr>
            <a:r>
              <a:t/>
            </a:r>
            <a:endParaRPr/>
          </a:p>
        </p:txBody>
      </p:sp>
      <p:pic>
        <p:nvPicPr>
          <p:cNvPr id="126" name="Google Shape;126;p21"/>
          <p:cNvPicPr preferRelativeResize="0"/>
          <p:nvPr/>
        </p:nvPicPr>
        <p:blipFill>
          <a:blip r:embed="rId4">
            <a:alphaModFix/>
          </a:blip>
          <a:stretch>
            <a:fillRect/>
          </a:stretch>
        </p:blipFill>
        <p:spPr>
          <a:xfrm>
            <a:off x="6479375" y="4107525"/>
            <a:ext cx="1128725" cy="746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